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handoutMasterIdLst>
    <p:handoutMasterId r:id="rId11"/>
  </p:handoutMasterIdLst>
  <p:sldIdLst>
    <p:sldId id="1647" r:id="rId3"/>
    <p:sldId id="1655" r:id="rId4"/>
    <p:sldId id="1641" r:id="rId5"/>
    <p:sldId id="1646" r:id="rId6"/>
    <p:sldId id="1651" r:id="rId7"/>
    <p:sldId id="1653" r:id="rId8"/>
    <p:sldId id="1628" r:id="rId9"/>
  </p:sldIdLst>
  <p:sldSz cx="9144000" cy="6858000" type="screen4x3"/>
  <p:notesSz cx="6797675" cy="9926638"/>
  <p:defaultTextStyle>
    <a:defPPr>
      <a:defRPr lang="it-IT"/>
    </a:defPPr>
    <a:lvl1pPr algn="ctr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426" userDrawn="1">
          <p15:clr>
            <a:srgbClr val="A4A3A4"/>
          </p15:clr>
        </p15:guide>
        <p15:guide id="3" orient="horz" pos="2659" userDrawn="1">
          <p15:clr>
            <a:srgbClr val="A4A3A4"/>
          </p15:clr>
        </p15:guide>
        <p15:guide id="5" orient="horz" pos="981" userDrawn="1">
          <p15:clr>
            <a:srgbClr val="A4A3A4"/>
          </p15:clr>
        </p15:guide>
        <p15:guide id="6" orient="horz" pos="346" userDrawn="1">
          <p15:clr>
            <a:srgbClr val="A4A3A4"/>
          </p15:clr>
        </p15:guide>
        <p15:guide id="7" pos="2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1F51"/>
    <a:srgbClr val="092357"/>
    <a:srgbClr val="0D3179"/>
    <a:srgbClr val="152D4B"/>
    <a:srgbClr val="1F2341"/>
    <a:srgbClr val="0B2B6B"/>
    <a:srgbClr val="072659"/>
    <a:srgbClr val="181D48"/>
    <a:srgbClr val="262674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45" autoAdjust="0"/>
    <p:restoredTop sz="95831" autoAdjust="0"/>
  </p:normalViewPr>
  <p:slideViewPr>
    <p:cSldViewPr showGuides="1">
      <p:cViewPr varScale="1">
        <p:scale>
          <a:sx n="75" d="100"/>
          <a:sy n="75" d="100"/>
        </p:scale>
        <p:origin x="1590" y="60"/>
      </p:cViewPr>
      <p:guideLst>
        <p:guide pos="2426"/>
        <p:guide orient="horz" pos="2659"/>
        <p:guide orient="horz" pos="981"/>
        <p:guide orient="horz" pos="346"/>
        <p:guide pos="2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5184" cy="49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6" tIns="45679" rIns="91356" bIns="45679" numCol="1" anchor="t" anchorCtr="0" compatLnSpc="1">
            <a:prstTxWarp prst="textNoShape">
              <a:avLst/>
            </a:prstTxWarp>
          </a:bodyPr>
          <a:lstStyle>
            <a:lvl1pPr algn="l" defTabSz="914052" eaLnBrk="1" hangingPunct="1">
              <a:defRPr sz="1200" b="0"/>
            </a:lvl1pPr>
          </a:lstStyle>
          <a:p>
            <a:endParaRPr lang="it-IT" altLang="zh-CN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907" y="1"/>
            <a:ext cx="2945184" cy="49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6" tIns="45679" rIns="91356" bIns="45679" numCol="1" anchor="t" anchorCtr="0" compatLnSpc="1">
            <a:prstTxWarp prst="textNoShape">
              <a:avLst/>
            </a:prstTxWarp>
          </a:bodyPr>
          <a:lstStyle>
            <a:lvl1pPr algn="r" defTabSz="914052" eaLnBrk="1" hangingPunct="1">
              <a:defRPr sz="1200" b="0"/>
            </a:lvl1pPr>
          </a:lstStyle>
          <a:p>
            <a:endParaRPr lang="it-IT" altLang="zh-CN"/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7374"/>
            <a:ext cx="2945184" cy="49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6" tIns="45679" rIns="91356" bIns="45679" numCol="1" anchor="b" anchorCtr="0" compatLnSpc="1">
            <a:prstTxWarp prst="textNoShape">
              <a:avLst/>
            </a:prstTxWarp>
          </a:bodyPr>
          <a:lstStyle>
            <a:lvl1pPr algn="l" defTabSz="914052" eaLnBrk="1" hangingPunct="1">
              <a:defRPr sz="1200" b="0"/>
            </a:lvl1pPr>
          </a:lstStyle>
          <a:p>
            <a:endParaRPr lang="it-IT" altLang="zh-CN"/>
          </a:p>
        </p:txBody>
      </p:sp>
      <p:sp>
        <p:nvSpPr>
          <p:cNvPr id="1075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907" y="9427374"/>
            <a:ext cx="2945184" cy="49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6" tIns="45679" rIns="91356" bIns="45679" numCol="1" anchor="b" anchorCtr="0" compatLnSpc="1">
            <a:prstTxWarp prst="textNoShape">
              <a:avLst/>
            </a:prstTxWarp>
          </a:bodyPr>
          <a:lstStyle>
            <a:lvl1pPr algn="r" defTabSz="914052" eaLnBrk="1" hangingPunct="1">
              <a:defRPr sz="1200" b="0"/>
            </a:lvl1pPr>
          </a:lstStyle>
          <a:p>
            <a:fld id="{2AFAD81C-5203-4CAC-B085-489A3437B2FE}" type="slidenum">
              <a:rPr lang="zh-CN" altLang="it-IT"/>
              <a:pPr/>
              <a:t>‹#›</a:t>
            </a:fld>
            <a:endParaRPr lang="it-IT" altLang="zh-CN"/>
          </a:p>
        </p:txBody>
      </p:sp>
    </p:spTree>
    <p:extLst>
      <p:ext uri="{BB962C8B-B14F-4D97-AF65-F5344CB8AC3E}">
        <p14:creationId xmlns:p14="http://schemas.microsoft.com/office/powerpoint/2010/main" val="1014985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184" cy="496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149" tIns="44073" rIns="88149" bIns="44073" numCol="1" anchor="t" anchorCtr="0" compatLnSpc="1">
            <a:prstTxWarp prst="textNoShape">
              <a:avLst/>
            </a:prstTxWarp>
          </a:bodyPr>
          <a:lstStyle>
            <a:lvl1pPr algn="l" defTabSz="882369" eaLnBrk="1" hangingPunct="1">
              <a:defRPr sz="1200" b="0"/>
            </a:lvl1pPr>
          </a:lstStyle>
          <a:p>
            <a:endParaRPr lang="it-IT" altLang="zh-CN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907" y="0"/>
            <a:ext cx="2945184" cy="496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149" tIns="44073" rIns="88149" bIns="44073" numCol="1" anchor="t" anchorCtr="0" compatLnSpc="1">
            <a:prstTxWarp prst="textNoShape">
              <a:avLst/>
            </a:prstTxWarp>
          </a:bodyPr>
          <a:lstStyle>
            <a:lvl1pPr algn="r" defTabSz="882369" eaLnBrk="1" hangingPunct="1">
              <a:defRPr sz="1200" b="0"/>
            </a:lvl1pPr>
          </a:lstStyle>
          <a:p>
            <a:endParaRPr lang="it-IT" altLang="zh-CN"/>
          </a:p>
        </p:txBody>
      </p:sp>
      <p:sp>
        <p:nvSpPr>
          <p:cNvPr id="2263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2338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263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93" y="4715272"/>
            <a:ext cx="5439090" cy="446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149" tIns="44073" rIns="88149" bIns="440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zh-CN"/>
              <a:t>Fare clic per modificare gli stili del testo dello schema</a:t>
            </a:r>
          </a:p>
          <a:p>
            <a:pPr lvl="1"/>
            <a:r>
              <a:rPr lang="it-IT" altLang="zh-CN"/>
              <a:t>Secondo livello</a:t>
            </a:r>
          </a:p>
          <a:p>
            <a:pPr lvl="2"/>
            <a:r>
              <a:rPr lang="it-IT" altLang="zh-CN"/>
              <a:t>Terzo livello</a:t>
            </a:r>
          </a:p>
          <a:p>
            <a:pPr lvl="3"/>
            <a:r>
              <a:rPr lang="it-IT" altLang="zh-CN"/>
              <a:t>Quarto livello</a:t>
            </a:r>
          </a:p>
          <a:p>
            <a:pPr lvl="4"/>
            <a:r>
              <a:rPr lang="it-IT" altLang="zh-CN"/>
              <a:t>Quinto livello</a:t>
            </a:r>
          </a:p>
        </p:txBody>
      </p:sp>
      <p:sp>
        <p:nvSpPr>
          <p:cNvPr id="2263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959"/>
            <a:ext cx="2945184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149" tIns="44073" rIns="88149" bIns="44073" numCol="1" anchor="b" anchorCtr="0" compatLnSpc="1">
            <a:prstTxWarp prst="textNoShape">
              <a:avLst/>
            </a:prstTxWarp>
          </a:bodyPr>
          <a:lstStyle>
            <a:lvl1pPr algn="l" defTabSz="882369" eaLnBrk="1" hangingPunct="1">
              <a:defRPr sz="1200" b="0"/>
            </a:lvl1pPr>
          </a:lstStyle>
          <a:p>
            <a:endParaRPr lang="it-IT" altLang="zh-CN"/>
          </a:p>
        </p:txBody>
      </p:sp>
      <p:sp>
        <p:nvSpPr>
          <p:cNvPr id="2263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907" y="9428959"/>
            <a:ext cx="2945184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149" tIns="44073" rIns="88149" bIns="44073" numCol="1" anchor="b" anchorCtr="0" compatLnSpc="1">
            <a:prstTxWarp prst="textNoShape">
              <a:avLst/>
            </a:prstTxWarp>
          </a:bodyPr>
          <a:lstStyle>
            <a:lvl1pPr algn="r" defTabSz="882369" eaLnBrk="1" hangingPunct="1">
              <a:defRPr sz="1200" b="0"/>
            </a:lvl1pPr>
          </a:lstStyle>
          <a:p>
            <a:fld id="{FCA6C5CB-FE04-4236-9370-01C7FE9C85F2}" type="slidenum">
              <a:rPr lang="zh-CN" altLang="it-IT"/>
              <a:pPr/>
              <a:t>‹#›</a:t>
            </a:fld>
            <a:endParaRPr lang="it-IT" altLang="zh-CN"/>
          </a:p>
        </p:txBody>
      </p:sp>
    </p:spTree>
    <p:extLst>
      <p:ext uri="{BB962C8B-B14F-4D97-AF65-F5344CB8AC3E}">
        <p14:creationId xmlns:p14="http://schemas.microsoft.com/office/powerpoint/2010/main" val="3301708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4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8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52856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2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30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83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143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89812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54966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81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08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27439-1D4F-3247-B076-6E57CE009331}" type="datetimeFigureOut">
              <a:rPr lang="it-IT" smtClean="0"/>
              <a:t>25/07/2023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1448-0390-C14F-BDD7-C1E311D43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34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27439-1D4F-3247-B076-6E57CE009331}" type="datetimeFigureOut">
              <a:rPr lang="it-IT" smtClean="0"/>
              <a:t>25/07/2023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1448-0390-C14F-BDD7-C1E311D43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0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27439-1D4F-3247-B076-6E57CE009331}" type="datetimeFigureOut">
              <a:rPr lang="it-IT" smtClean="0"/>
              <a:t>25/07/2023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1448-0390-C14F-BDD7-C1E311D43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71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27439-1D4F-3247-B076-6E57CE009331}" type="datetimeFigureOut">
              <a:rPr lang="it-IT" smtClean="0"/>
              <a:t>25/07/2023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1448-0390-C14F-BDD7-C1E311D43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77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27439-1D4F-3247-B076-6E57CE009331}" type="datetimeFigureOut">
              <a:rPr lang="it-IT" smtClean="0"/>
              <a:t>25/07/2023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1448-0390-C14F-BDD7-C1E311D43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11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27439-1D4F-3247-B076-6E57CE009331}" type="datetimeFigureOut">
              <a:rPr lang="it-IT" smtClean="0"/>
              <a:t>25/07/2023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1448-0390-C14F-BDD7-C1E311D43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67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27439-1D4F-3247-B076-6E57CE009331}" type="datetimeFigureOut">
              <a:rPr lang="it-IT" smtClean="0"/>
              <a:t>25/07/2023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1448-0390-C14F-BDD7-C1E311D43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130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27439-1D4F-3247-B076-6E57CE009331}" type="datetimeFigureOut">
              <a:rPr lang="it-IT" smtClean="0"/>
              <a:t>25/07/2023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1448-0390-C14F-BDD7-C1E311D43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10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27439-1D4F-3247-B076-6E57CE009331}" type="datetimeFigureOut">
              <a:rPr lang="it-IT" smtClean="0"/>
              <a:t>25/07/2023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1448-0390-C14F-BDD7-C1E311D43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78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27439-1D4F-3247-B076-6E57CE009331}" type="datetimeFigureOut">
              <a:rPr lang="it-IT" smtClean="0"/>
              <a:t>25/07/2023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1448-0390-C14F-BDD7-C1E311D43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54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27439-1D4F-3247-B076-6E57CE009331}" type="datetimeFigureOut">
              <a:rPr lang="it-IT" smtClean="0"/>
              <a:t>25/07/2023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1448-0390-C14F-BDD7-C1E311D43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65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Line 9"/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38100">
            <a:solidFill>
              <a:srgbClr val="7F7F7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5496" y="6553200"/>
            <a:ext cx="9047670" cy="2616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CA" sz="800" b="0" dirty="0">
                <a:solidFill>
                  <a:srgbClr val="7F7F7F"/>
                </a:solidFill>
                <a:latin typeface="Calibri" pitchFamily="34" charset="0"/>
              </a:rPr>
              <a:t>Prepared by Alessandro De </a:t>
            </a:r>
            <a:r>
              <a:rPr lang="en-CA" sz="800" b="0" dirty="0" err="1">
                <a:solidFill>
                  <a:srgbClr val="7F7F7F"/>
                </a:solidFill>
                <a:latin typeface="Calibri" pitchFamily="34" charset="0"/>
              </a:rPr>
              <a:t>Blasio</a:t>
            </a:r>
            <a:r>
              <a:rPr lang="en-CA" sz="800" b="0" dirty="0">
                <a:solidFill>
                  <a:srgbClr val="7F7F7F"/>
                </a:solidFill>
                <a:latin typeface="Calibri" pitchFamily="34" charset="0"/>
              </a:rPr>
              <a:t>		</a:t>
            </a:r>
            <a:r>
              <a:rPr lang="en-CA" sz="800" b="0" baseline="0" dirty="0">
                <a:solidFill>
                  <a:srgbClr val="7F7F7F"/>
                </a:solidFill>
                <a:latin typeface="Calibri" pitchFamily="34" charset="0"/>
              </a:rPr>
              <a:t>                         		</a:t>
            </a:r>
            <a:r>
              <a:rPr lang="en-CA" sz="900" dirty="0">
                <a:solidFill>
                  <a:srgbClr val="7F7F7F"/>
                </a:solidFill>
                <a:latin typeface="Calibri" pitchFamily="34" charset="0"/>
              </a:rPr>
              <a:t>				   </a:t>
            </a:r>
            <a:r>
              <a:rPr lang="en-CA" sz="1100" b="0" dirty="0">
                <a:solidFill>
                  <a:srgbClr val="7F7F7F"/>
                </a:solidFill>
                <a:latin typeface="Calibri" pitchFamily="34" charset="0"/>
              </a:rPr>
              <a:t>page </a:t>
            </a:r>
            <a:fld id="{197F6655-B0DE-4638-951B-83D90284FC3C}" type="slidenum">
              <a:rPr lang="en-CA" sz="1100" b="0">
                <a:solidFill>
                  <a:srgbClr val="7F7F7F"/>
                </a:solidFill>
                <a:latin typeface="Calibri" pitchFamily="34" charset="0"/>
              </a:rPr>
              <a:pPr eaLnBrk="1" hangingPunct="1"/>
              <a:t>‹#›</a:t>
            </a:fld>
            <a:endParaRPr lang="en-CA" sz="1100" b="0" dirty="0">
              <a:solidFill>
                <a:srgbClr val="7F7F7F"/>
              </a:solidFill>
              <a:latin typeface="Calibri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116632"/>
            <a:ext cx="1696216" cy="4012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27439-1D4F-3247-B076-6E57CE009331}" type="datetimeFigureOut">
              <a:rPr lang="it-IT" smtClean="0"/>
              <a:t>25/07/2023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C1448-0390-C14F-BDD7-C1E311D43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021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l"/>
            <a:endParaRPr lang="en-AU" altLang="en-US" sz="4000" i="1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79356"/>
            <a:ext cx="1486665" cy="34917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6"/>
            <a:ext cx="9144000" cy="6165304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800" y="1628800"/>
            <a:ext cx="3024336" cy="1512169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2483768" y="3056082"/>
            <a:ext cx="37051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2400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Quick Preview Confidential </a:t>
            </a:r>
          </a:p>
        </p:txBody>
      </p:sp>
    </p:spTree>
    <p:extLst>
      <p:ext uri="{BB962C8B-B14F-4D97-AF65-F5344CB8AC3E}">
        <p14:creationId xmlns:p14="http://schemas.microsoft.com/office/powerpoint/2010/main" val="30005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tangolo 29"/>
          <p:cNvSpPr/>
          <p:nvPr/>
        </p:nvSpPr>
        <p:spPr bwMode="auto">
          <a:xfrm>
            <a:off x="0" y="0"/>
            <a:ext cx="9144000" cy="786545"/>
          </a:xfrm>
          <a:prstGeom prst="rect">
            <a:avLst/>
          </a:prstGeom>
          <a:solidFill>
            <a:schemeClr val="tx1"/>
          </a:solidFill>
          <a:ln w="762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</a:t>
            </a:r>
          </a:p>
        </p:txBody>
      </p:sp>
      <p:pic>
        <p:nvPicPr>
          <p:cNvPr id="31" name="Immagin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237129"/>
            <a:ext cx="1611261" cy="378437"/>
          </a:xfrm>
          <a:prstGeom prst="rect">
            <a:avLst/>
          </a:prstGeom>
        </p:spPr>
      </p:pic>
      <p:pic>
        <p:nvPicPr>
          <p:cNvPr id="32" name="Immagin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99392"/>
            <a:ext cx="1944216" cy="975543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283969" y="1628800"/>
            <a:ext cx="482453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altLang="en-US" sz="2400" dirty="0">
                <a:latin typeface="Calibri" pitchFamily="34" charset="0"/>
                <a:cs typeface="Arial" charset="0"/>
              </a:rPr>
              <a:t>Lack of cleaning and better maintenance as well as bacteria and virus proliferation has been always an issue for ice machines. This contributes to ice contamination.</a:t>
            </a:r>
          </a:p>
          <a:p>
            <a:endParaRPr lang="en-GB" altLang="en-US" sz="2400" dirty="0">
              <a:latin typeface="Calibri" pitchFamily="34" charset="0"/>
              <a:cs typeface="Arial" charset="0"/>
            </a:endParaRPr>
          </a:p>
          <a:p>
            <a:endParaRPr lang="en-GB" altLang="en-US" sz="2400" dirty="0">
              <a:latin typeface="Calibri" pitchFamily="34" charset="0"/>
              <a:cs typeface="Arial" charset="0"/>
            </a:endParaRPr>
          </a:p>
          <a:p>
            <a:endParaRPr lang="en-GB" altLang="en-US" sz="2400" dirty="0">
              <a:latin typeface="Calibri" pitchFamily="34" charset="0"/>
              <a:cs typeface="Arial" charset="0"/>
            </a:endParaRPr>
          </a:p>
          <a:p>
            <a:r>
              <a:rPr lang="en-GB" altLang="en-US" sz="2400" dirty="0">
                <a:latin typeface="Calibri" pitchFamily="34" charset="0"/>
                <a:cs typeface="Arial" charset="0"/>
              </a:rPr>
              <a:t>SCOTSMAN is introducing </a:t>
            </a:r>
            <a:r>
              <a:rPr lang="en-GB" altLang="en-US" sz="2400" dirty="0" err="1">
                <a:latin typeface="Calibri" pitchFamily="34" charset="0"/>
                <a:cs typeface="Arial" charset="0"/>
              </a:rPr>
              <a:t>XSafe</a:t>
            </a:r>
            <a:r>
              <a:rPr lang="en-GB" altLang="en-US" sz="2400" dirty="0">
                <a:latin typeface="Calibri" pitchFamily="34" charset="0"/>
                <a:cs typeface="Arial" charset="0"/>
              </a:rPr>
              <a:t>  </a:t>
            </a:r>
          </a:p>
        </p:txBody>
      </p:sp>
      <p:pic>
        <p:nvPicPr>
          <p:cNvPr id="10" name="Picture 7" descr="Mold on ice in bin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23850" y="3090773"/>
            <a:ext cx="2231926" cy="1593462"/>
          </a:xfrm>
          <a:prstGeom prst="rect">
            <a:avLst/>
          </a:prstGeom>
          <a:noFill/>
          <a:ln w="31750">
            <a:solidFill>
              <a:schemeClr val="tx2"/>
            </a:solidFill>
            <a:prstDash val="solid"/>
            <a:miter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B77E19-F9D4-4049-B4CF-F8F36FDA2C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340768"/>
            <a:ext cx="2231926" cy="161736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28" name="Picture 4" descr="EDCO Distributing Inc. - Services">
            <a:extLst>
              <a:ext uri="{FF2B5EF4-FFF2-40B4-BE49-F238E27FC236}">
                <a16:creationId xmlns:a16="http://schemas.microsoft.com/office/drawing/2014/main" id="{B1B930E2-41C9-42E5-ACC4-BD3187719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816875"/>
            <a:ext cx="2231926" cy="158439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76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9144000" cy="595115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036054"/>
            <a:ext cx="996702" cy="498351"/>
          </a:xfrm>
          <a:prstGeom prst="rect">
            <a:avLst/>
          </a:prstGeom>
        </p:spPr>
      </p:pic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971600" y="1098024"/>
            <a:ext cx="792088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800" dirty="0">
                <a:latin typeface="Calibri" panose="020F0502020204030204" pitchFamily="34" charset="0"/>
              </a:rPr>
              <a:t>is a totally natural cleaning system, integrated inside the ice maker and operating automatically 24/7 to keep equipment clean &amp; safe</a:t>
            </a:r>
          </a:p>
          <a:p>
            <a:endParaRPr lang="en-GB" altLang="en-US" sz="1800" dirty="0">
              <a:latin typeface="Calibri" pitchFamily="34" charset="0"/>
              <a:cs typeface="Arial" charset="0"/>
            </a:endParaRPr>
          </a:p>
          <a:p>
            <a:r>
              <a:rPr lang="en-GB" altLang="en-US" sz="1800" dirty="0">
                <a:latin typeface="Calibri" pitchFamily="34" charset="0"/>
                <a:cs typeface="Arial" charset="0"/>
              </a:rPr>
              <a:t>It will be developed as follows:</a:t>
            </a:r>
          </a:p>
          <a:p>
            <a:endParaRPr lang="en-GB" altLang="en-US" sz="1800" dirty="0">
              <a:latin typeface="Calibri" pitchFamily="34" charset="0"/>
              <a:cs typeface="Arial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altLang="en-US" sz="1800" dirty="0">
                <a:latin typeface="Calibri" pitchFamily="34" charset="0"/>
                <a:cs typeface="Arial" charset="0"/>
              </a:rPr>
              <a:t>INTEGRATED SOLUTION as a standard in most of the Scotsman models</a:t>
            </a:r>
          </a:p>
          <a:p>
            <a:pPr marL="342900" indent="-342900">
              <a:buFont typeface="+mj-lt"/>
              <a:buAutoNum type="arabicPeriod"/>
            </a:pPr>
            <a:endParaRPr lang="en-GB" altLang="en-US" sz="1800" dirty="0">
              <a:latin typeface="Calibri" pitchFamily="34" charset="0"/>
              <a:cs typeface="Arial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altLang="en-US" sz="1800" dirty="0">
                <a:latin typeface="Calibri" pitchFamily="34" charset="0"/>
                <a:cs typeface="Arial" charset="0"/>
              </a:rPr>
              <a:t>RETROFIT SOLUTION to be installed as external retrofit in any of the Scotsman ice machines currently installed in the market or held in inventories</a:t>
            </a:r>
          </a:p>
        </p:txBody>
      </p:sp>
      <p:sp>
        <p:nvSpPr>
          <p:cNvPr id="9" name="Rettangolo 8"/>
          <p:cNvSpPr/>
          <p:nvPr/>
        </p:nvSpPr>
        <p:spPr bwMode="auto">
          <a:xfrm>
            <a:off x="0" y="0"/>
            <a:ext cx="9144000" cy="786545"/>
          </a:xfrm>
          <a:prstGeom prst="rect">
            <a:avLst/>
          </a:prstGeom>
          <a:solidFill>
            <a:schemeClr val="tx1"/>
          </a:solidFill>
          <a:ln w="762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237129"/>
            <a:ext cx="1611261" cy="378437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99392"/>
            <a:ext cx="1944216" cy="97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20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D246AAC1-387F-4C75-9918-BA091EE7B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6545"/>
            <a:ext cx="9144000" cy="566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ttangolo 36"/>
          <p:cNvSpPr/>
          <p:nvPr/>
        </p:nvSpPr>
        <p:spPr bwMode="auto">
          <a:xfrm>
            <a:off x="0" y="0"/>
            <a:ext cx="9144000" cy="786545"/>
          </a:xfrm>
          <a:prstGeom prst="rect">
            <a:avLst/>
          </a:prstGeom>
          <a:solidFill>
            <a:schemeClr val="tx1"/>
          </a:solidFill>
          <a:ln w="762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</a:t>
            </a:r>
          </a:p>
        </p:txBody>
      </p:sp>
      <p:pic>
        <p:nvPicPr>
          <p:cNvPr id="39" name="Immagin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237129"/>
            <a:ext cx="1611261" cy="378437"/>
          </a:xfrm>
          <a:prstGeom prst="rect">
            <a:avLst/>
          </a:prstGeom>
        </p:spPr>
      </p:pic>
      <p:pic>
        <p:nvPicPr>
          <p:cNvPr id="51" name="Immagine 5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99392"/>
            <a:ext cx="1944216" cy="975543"/>
          </a:xfrm>
          <a:prstGeom prst="rect">
            <a:avLst/>
          </a:prstGeom>
        </p:spPr>
      </p:pic>
      <p:pic>
        <p:nvPicPr>
          <p:cNvPr id="63" name="Immagine 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3673" y="1196752"/>
            <a:ext cx="996702" cy="498351"/>
          </a:xfrm>
          <a:prstGeom prst="rect">
            <a:avLst/>
          </a:prstGeom>
        </p:spPr>
      </p:pic>
      <p:sp>
        <p:nvSpPr>
          <p:cNvPr id="68" name="Rectangle 7"/>
          <p:cNvSpPr>
            <a:spLocks noChangeArrowheads="1"/>
          </p:cNvSpPr>
          <p:nvPr/>
        </p:nvSpPr>
        <p:spPr bwMode="auto">
          <a:xfrm>
            <a:off x="0" y="1245873"/>
            <a:ext cx="30709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altLang="en-US" sz="2000" dirty="0">
                <a:latin typeface="Calibri" pitchFamily="34" charset="0"/>
                <a:cs typeface="Arial" charset="0"/>
              </a:rPr>
              <a:t>Working system Air</a:t>
            </a:r>
          </a:p>
        </p:txBody>
      </p:sp>
      <p:sp>
        <p:nvSpPr>
          <p:cNvPr id="2" name="Rettangolo 1"/>
          <p:cNvSpPr/>
          <p:nvPr/>
        </p:nvSpPr>
        <p:spPr>
          <a:xfrm>
            <a:off x="216024" y="4077072"/>
            <a:ext cx="52200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6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XSafe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a natural sanitation system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Replicates positive effects of UV sunlight 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Creates a highly-reactive oxygen mixture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Destroy viruses, bacteria and eliminate, mold and slime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Aft>
                <a:spcPts val="0"/>
              </a:spcAft>
            </a:pPr>
            <a:r>
              <a:rPr lang="en-US" sz="16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XSafe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works as a natural and endless cleaning cycle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07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284621"/>
            <a:ext cx="993734" cy="4938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1E3ADD1-9E3A-47F7-80C3-7E320FCF2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4" y="2132856"/>
            <a:ext cx="4116225" cy="3963462"/>
          </a:xfrm>
          <a:prstGeom prst="rect">
            <a:avLst/>
          </a:prstGeom>
        </p:spPr>
      </p:pic>
      <p:sp>
        <p:nvSpPr>
          <p:cNvPr id="19" name="TextBox 9">
            <a:extLst>
              <a:ext uri="{FF2B5EF4-FFF2-40B4-BE49-F238E27FC236}">
                <a16:creationId xmlns:a16="http://schemas.microsoft.com/office/drawing/2014/main" id="{31A626B4-9F17-40E4-AE75-C9D14C155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039" y="1628800"/>
            <a:ext cx="4172895" cy="39703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it-IT"/>
            </a:defPPr>
            <a:lvl1pPr algn="l" eaLnBrk="1" hangingPunct="1">
              <a:defRPr sz="20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algn="l"/>
            <a:lvl3pPr marL="1143000" indent="-228600" algn="l"/>
            <a:lvl4pPr marL="1600200" indent="-228600" algn="l"/>
            <a:lvl5pPr marL="2057400" indent="-228600" algn="l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Standard in all modular heads (except MAR) and on premium self contained range EC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No need of external plugs or using external space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Small price increase easy to justify with the huge benefits and the savings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Sole company to offer a standard and competitive solution on the after-Covid19 scenario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1331476"/>
            <a:ext cx="34918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altLang="en-US" sz="2000" dirty="0">
                <a:latin typeface="Calibri" pitchFamily="34" charset="0"/>
                <a:cs typeface="Arial" charset="0"/>
              </a:rPr>
              <a:t>Integrated</a:t>
            </a:r>
            <a:r>
              <a:rPr lang="it-IT" altLang="en-US" sz="2000" dirty="0">
                <a:latin typeface="Calibri" pitchFamily="34" charset="0"/>
                <a:cs typeface="Arial" charset="0"/>
              </a:rPr>
              <a:t> Solution for </a:t>
            </a:r>
            <a:endParaRPr lang="en-GB" altLang="en-US" sz="2000" dirty="0">
              <a:latin typeface="Calibri" pitchFamily="34" charset="0"/>
              <a:cs typeface="Arial" charset="0"/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0" y="0"/>
            <a:ext cx="9144000" cy="786545"/>
          </a:xfrm>
          <a:prstGeom prst="rect">
            <a:avLst/>
          </a:prstGeom>
          <a:solidFill>
            <a:schemeClr val="tx1"/>
          </a:solidFill>
          <a:ln w="762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237129"/>
            <a:ext cx="1611261" cy="378437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99392"/>
            <a:ext cx="1944216" cy="97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52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940" y="1278997"/>
            <a:ext cx="993734" cy="493819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1331476"/>
            <a:ext cx="34918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altLang="en-US" sz="2000" dirty="0">
                <a:latin typeface="Calibri" pitchFamily="34" charset="0"/>
                <a:cs typeface="Arial" charset="0"/>
              </a:rPr>
              <a:t>Retrofit Solution</a:t>
            </a:r>
            <a:endParaRPr lang="en-GB" altLang="en-US" sz="2000" dirty="0">
              <a:latin typeface="Calibri" pitchFamily="34" charset="0"/>
              <a:cs typeface="Arial" charset="0"/>
            </a:endParaRPr>
          </a:p>
        </p:txBody>
      </p:sp>
      <p:pic>
        <p:nvPicPr>
          <p:cNvPr id="10" name="Picture 2" descr="C:\Users\ReggieScott\Dropbox\Tek Express\IceZone X Concept.jpg">
            <a:extLst>
              <a:ext uri="{FF2B5EF4-FFF2-40B4-BE49-F238E27FC236}">
                <a16:creationId xmlns:a16="http://schemas.microsoft.com/office/drawing/2014/main" id="{FB7601F9-28E1-4674-BADA-849CF225F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6" y="1894425"/>
            <a:ext cx="3610762" cy="454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9">
            <a:extLst>
              <a:ext uri="{FF2B5EF4-FFF2-40B4-BE49-F238E27FC236}">
                <a16:creationId xmlns:a16="http://schemas.microsoft.com/office/drawing/2014/main" id="{31A626B4-9F17-40E4-AE75-C9D14C155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0314" y="1772816"/>
            <a:ext cx="4958190" cy="23083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it-IT"/>
            </a:defPPr>
            <a:lvl1pPr algn="l" eaLnBrk="1" hangingPunct="1">
              <a:defRPr sz="20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algn="l"/>
            <a:lvl3pPr marL="1143000" indent="-228600" algn="l"/>
            <a:lvl4pPr marL="1600200" indent="-228600" algn="l"/>
            <a:lvl5pPr marL="2057400" indent="-228600" algn="l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lvl="0"/>
            <a:endParaRPr lang="en-GB" sz="18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Easy to install on existing machines and those that do not have as standard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Premium solution to offer safe ice and total cleaning of ice machine after Covid-19 scenario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Installation Video tutorial available</a:t>
            </a:r>
          </a:p>
        </p:txBody>
      </p:sp>
      <p:grpSp>
        <p:nvGrpSpPr>
          <p:cNvPr id="12" name="Group 7">
            <a:extLst>
              <a:ext uri="{FF2B5EF4-FFF2-40B4-BE49-F238E27FC236}">
                <a16:creationId xmlns:a16="http://schemas.microsoft.com/office/drawing/2014/main" id="{5AEC0D43-A823-4064-A869-A7243A5A50FB}"/>
              </a:ext>
            </a:extLst>
          </p:cNvPr>
          <p:cNvGrpSpPr/>
          <p:nvPr/>
        </p:nvGrpSpPr>
        <p:grpSpPr>
          <a:xfrm>
            <a:off x="4117951" y="1087624"/>
            <a:ext cx="1944216" cy="807719"/>
            <a:chOff x="2286000" y="1854992"/>
            <a:chExt cx="6629400" cy="2347912"/>
          </a:xfrm>
        </p:grpSpPr>
        <p:pic>
          <p:nvPicPr>
            <p:cNvPr id="13" name="Picture 2" descr="C:\Local Cloud\Private\adam.anthony.biozone\BioZone Scientific\Documents\IceZone\IceZone X\Images\26200002_top-hres.png">
              <a:extLst>
                <a:ext uri="{FF2B5EF4-FFF2-40B4-BE49-F238E27FC236}">
                  <a16:creationId xmlns:a16="http://schemas.microsoft.com/office/drawing/2014/main" id="{041EC538-B3C9-4A11-9EE1-6F0128AC82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0" y="1854992"/>
              <a:ext cx="6629400" cy="2347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9">
              <a:extLst>
                <a:ext uri="{FF2B5EF4-FFF2-40B4-BE49-F238E27FC236}">
                  <a16:creationId xmlns:a16="http://schemas.microsoft.com/office/drawing/2014/main" id="{047E3538-0271-4588-9F4C-55552AF3B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600" y="2257597"/>
              <a:ext cx="3853078" cy="1528316"/>
            </a:xfrm>
            <a:prstGeom prst="rect">
              <a:avLst/>
            </a:prstGeom>
          </p:spPr>
        </p:pic>
      </p:grpSp>
      <p:pic>
        <p:nvPicPr>
          <p:cNvPr id="15" name="Picture 7" descr="https://biozonesci.egnyte.com/h-s-internal/20130612/b30fe57b10ba4c35">
            <a:extLst>
              <a:ext uri="{FF2B5EF4-FFF2-40B4-BE49-F238E27FC236}">
                <a16:creationId xmlns:a16="http://schemas.microsoft.com/office/drawing/2014/main" id="{A0094E45-D3C1-4E3C-87EC-F670379BF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167336"/>
            <a:ext cx="3047999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https://biozonesci.egnyte.com/h-s-internal/20130612/eac1428c85104f0c">
            <a:extLst>
              <a:ext uri="{FF2B5EF4-FFF2-40B4-BE49-F238E27FC236}">
                <a16:creationId xmlns:a16="http://schemas.microsoft.com/office/drawing/2014/main" id="{CA7686E3-C22F-4E89-874F-2D5BF6E9E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504" y="4167336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 bwMode="auto">
          <a:xfrm>
            <a:off x="0" y="0"/>
            <a:ext cx="9144000" cy="786545"/>
          </a:xfrm>
          <a:prstGeom prst="rect">
            <a:avLst/>
          </a:prstGeom>
          <a:solidFill>
            <a:schemeClr val="tx1"/>
          </a:solidFill>
          <a:ln w="762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</a:t>
            </a: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237129"/>
            <a:ext cx="1611261" cy="378437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99392"/>
            <a:ext cx="1944216" cy="97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31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magin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9144000" cy="5951156"/>
          </a:xfrm>
          <a:prstGeom prst="rect">
            <a:avLst/>
          </a:prstGeom>
        </p:spPr>
      </p:pic>
      <p:sp>
        <p:nvSpPr>
          <p:cNvPr id="37" name="Rettangolo 36"/>
          <p:cNvSpPr/>
          <p:nvPr/>
        </p:nvSpPr>
        <p:spPr bwMode="auto">
          <a:xfrm>
            <a:off x="0" y="0"/>
            <a:ext cx="9144000" cy="786545"/>
          </a:xfrm>
          <a:prstGeom prst="rect">
            <a:avLst/>
          </a:prstGeom>
          <a:solidFill>
            <a:schemeClr val="tx1"/>
          </a:solidFill>
          <a:ln w="762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</a:t>
            </a:r>
          </a:p>
        </p:txBody>
      </p:sp>
      <p:pic>
        <p:nvPicPr>
          <p:cNvPr id="39" name="Immagin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237129"/>
            <a:ext cx="1611261" cy="378437"/>
          </a:xfrm>
          <a:prstGeom prst="rect">
            <a:avLst/>
          </a:prstGeom>
        </p:spPr>
      </p:pic>
      <p:pic>
        <p:nvPicPr>
          <p:cNvPr id="51" name="Immagine 5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99392"/>
            <a:ext cx="1944216" cy="975543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3347864" y="6329890"/>
            <a:ext cx="57636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2800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To be launched from September 2020</a:t>
            </a:r>
          </a:p>
        </p:txBody>
      </p:sp>
      <p:sp>
        <p:nvSpPr>
          <p:cNvPr id="25" name="TextBox 9">
            <a:extLst>
              <a:ext uri="{FF2B5EF4-FFF2-40B4-BE49-F238E27FC236}">
                <a16:creationId xmlns:a16="http://schemas.microsoft.com/office/drawing/2014/main" id="{A905D7E2-B1D5-46A5-A163-C6C3C7258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1556792"/>
            <a:ext cx="9036496" cy="196977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it-IT"/>
            </a:defPPr>
            <a:lvl1pPr algn="l" eaLnBrk="1" hangingPunct="1">
              <a:defRPr sz="20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algn="l"/>
            <a:lvl3pPr marL="1143000" indent="-228600" algn="l"/>
            <a:lvl4pPr marL="1600200" indent="-228600" algn="l"/>
            <a:lvl5pPr marL="2057400" indent="-228600" algn="l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Kills viruses and bacteria (99%)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8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Prevents the formation of slime, </a:t>
            </a:r>
            <a:r>
              <a:rPr lang="en-GB" sz="1800" dirty="0" err="1">
                <a:solidFill>
                  <a:schemeClr val="tx1"/>
                </a:solidFill>
              </a:rPr>
              <a:t>mold</a:t>
            </a:r>
            <a:r>
              <a:rPr lang="en-GB" sz="1800" dirty="0">
                <a:solidFill>
                  <a:schemeClr val="tx1"/>
                </a:solidFill>
              </a:rPr>
              <a:t>, and yeast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On average, with </a:t>
            </a:r>
            <a:r>
              <a:rPr lang="en-GB" sz="1800" dirty="0" err="1">
                <a:solidFill>
                  <a:schemeClr val="tx1"/>
                </a:solidFill>
              </a:rPr>
              <a:t>XSafe</a:t>
            </a:r>
            <a:r>
              <a:rPr lang="en-GB" sz="1800" dirty="0">
                <a:solidFill>
                  <a:schemeClr val="tx1"/>
                </a:solidFill>
              </a:rPr>
              <a:t> frequency of cleaning the ice makers can be cut by 50% </a:t>
            </a:r>
          </a:p>
          <a:p>
            <a:pPr lvl="0"/>
            <a:endParaRPr lang="en-GB" sz="8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Increases the lifetime operation of the ice machine by 30%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8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Completely automated and chemical-free cleaning system</a:t>
            </a: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28599" y="1084357"/>
            <a:ext cx="68880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altLang="en-US" sz="2000" dirty="0">
                <a:latin typeface="Calibri" pitchFamily="34" charset="0"/>
                <a:cs typeface="Arial" charset="0"/>
              </a:rPr>
              <a:t>Benefits</a:t>
            </a:r>
            <a:endParaRPr lang="en-AU" altLang="en-US" sz="2000" dirty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03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50042</TotalTime>
  <Words>295</Words>
  <Application>Microsoft Office PowerPoint</Application>
  <PresentationFormat>On-screen Show (4:3)</PresentationFormat>
  <Paragraphs>56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Symbol</vt:lpstr>
      <vt:lpstr>Struttura predefinita</vt:lpstr>
      <vt:lpstr>Struttura personalizzata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SANVIV</dc:creator>
  <cp:lastModifiedBy>THINKCENTER</cp:lastModifiedBy>
  <cp:revision>2226</cp:revision>
  <cp:lastPrinted>2019-11-14T15:16:15Z</cp:lastPrinted>
  <dcterms:created xsi:type="dcterms:W3CDTF">2005-10-26T09:15:54Z</dcterms:created>
  <dcterms:modified xsi:type="dcterms:W3CDTF">2023-07-25T15:28:52Z</dcterms:modified>
</cp:coreProperties>
</file>